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70" r:id="rId7"/>
  </p:sldIdLst>
  <p:sldSz cx="9144000" cy="6858000" type="screen4x3"/>
  <p:notesSz cx="9144000" cy="6858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65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742" y="1927352"/>
            <a:ext cx="7618095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2471193"/>
            <a:ext cx="4300855" cy="199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8-10-2018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570357"/>
            <a:ext cx="7946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0" dirty="0" err="1" smtClean="0">
                <a:latin typeface="Arial"/>
                <a:cs typeface="Arial"/>
              </a:rPr>
              <a:t>Rav-Pdm-Ptof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7817" y="4609338"/>
            <a:ext cx="154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645" algn="l"/>
              </a:tabLst>
            </a:pPr>
            <a:r>
              <a:rPr sz="1800" spc="-5" dirty="0">
                <a:latin typeface="Arial"/>
                <a:cs typeface="Arial"/>
              </a:rPr>
              <a:t>“Nel	Rapporto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4598" y="4609338"/>
            <a:ext cx="351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  <a:tab pos="2132330" algn="l"/>
                <a:tab pos="2775585" algn="l"/>
              </a:tabLst>
            </a:pP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5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az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one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delle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scu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9118" y="4609338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</a:tabLst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ev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dal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7817" y="4883607"/>
            <a:ext cx="6611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Sistema Nazionale </a:t>
            </a:r>
            <a:r>
              <a:rPr sz="1800" dirty="0">
                <a:latin typeface="Arial"/>
                <a:cs typeface="Arial"/>
              </a:rPr>
              <a:t>di </a:t>
            </a:r>
            <a:r>
              <a:rPr sz="1800" spc="-15" dirty="0">
                <a:latin typeface="Arial"/>
                <a:cs typeface="Arial"/>
              </a:rPr>
              <a:t>Valutazione, </a:t>
            </a:r>
            <a:r>
              <a:rPr sz="1800" spc="-5" dirty="0">
                <a:latin typeface="Arial"/>
                <a:cs typeface="Arial"/>
              </a:rPr>
              <a:t>si devono descrivere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risultati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7817" y="5158232"/>
            <a:ext cx="590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9205" algn="l"/>
                <a:tab pos="2900680" algn="l"/>
                <a:tab pos="3871595" algn="l"/>
                <a:tab pos="4446270" algn="l"/>
              </a:tabLst>
            </a:pPr>
            <a:r>
              <a:rPr sz="1800" spc="-5" dirty="0">
                <a:latin typeface="Arial"/>
                <a:cs typeface="Arial"/>
              </a:rPr>
              <a:t>conseguiti	dall’istituzione	</a:t>
            </a:r>
            <a:r>
              <a:rPr sz="1800" dirty="0">
                <a:latin typeface="Arial"/>
                <a:cs typeface="Arial"/>
              </a:rPr>
              <a:t>rispetto	</a:t>
            </a:r>
            <a:r>
              <a:rPr sz="1800" spc="-5" dirty="0">
                <a:latin typeface="Arial"/>
                <a:cs typeface="Arial"/>
              </a:rPr>
              <a:t>agli	apprendimenti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0930" y="5158232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gli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7817" y="5432552"/>
            <a:ext cx="5304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studenti e su quali processi si agisce per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migliorarli”.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31261" y="2076894"/>
            <a:ext cx="2438450" cy="257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8430" y="533400"/>
          <a:ext cx="8929370" cy="4474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/>
                <a:gridCol w="4464685"/>
              </a:tblGrid>
              <a:tr h="6394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it-IT" sz="18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OBIETTIVI</a:t>
                      </a:r>
                      <a:r>
                        <a:rPr lang="it-IT" sz="1800" b="1" spc="-95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9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PREVISTI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3835400">
                <a:tc>
                  <a:txBody>
                    <a:bodyPr/>
                    <a:lstStyle/>
                    <a:p>
                      <a:pPr marL="201295" indent="-104139">
                        <a:lnSpc>
                          <a:spcPct val="100000"/>
                        </a:lnSpc>
                        <a:spcBef>
                          <a:spcPts val="420"/>
                        </a:spcBef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Revisione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250" dirty="0">
                          <a:latin typeface="Arial"/>
                          <a:cs typeface="Arial"/>
                        </a:rPr>
                        <a:t>RAV </a:t>
                      </a:r>
                      <a:r>
                        <a:rPr sz="1600" spc="-215" dirty="0">
                          <a:latin typeface="Arial"/>
                          <a:cs typeface="Arial"/>
                        </a:rPr>
                        <a:t>(ELABORATO NEL</a:t>
                      </a:r>
                      <a:r>
                        <a:rPr sz="16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2015)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63525" indent="-12192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Predisposizione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piano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Miglioramento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215" dirty="0">
                          <a:latin typeface="Arial"/>
                          <a:cs typeface="Arial"/>
                        </a:rPr>
                        <a:t>(ELABORATO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nell’a.s.</a:t>
                      </a:r>
                      <a:r>
                        <a:rPr sz="16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2015-16)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201295" indent="-104139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27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lang="it-IT" sz="1800" spc="-270" dirty="0" smtClean="0">
                          <a:latin typeface="Arial"/>
                          <a:cs typeface="Arial"/>
                        </a:rPr>
                        <a:t>OERENZA </a:t>
                      </a:r>
                      <a:r>
                        <a:rPr sz="1800" spc="-20" dirty="0" smtClean="0">
                          <a:latin typeface="Arial"/>
                          <a:cs typeface="Arial"/>
                        </a:rPr>
                        <a:t>tra 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RAV, </a:t>
                      </a:r>
                      <a:r>
                        <a:rPr sz="1800" spc="-260" dirty="0">
                          <a:latin typeface="Arial"/>
                          <a:cs typeface="Arial"/>
                        </a:rPr>
                        <a:t>PTOF,</a:t>
                      </a:r>
                      <a:r>
                        <a:rPr sz="1800" spc="-3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3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10" dirty="0" smtClean="0">
                          <a:latin typeface="Arial"/>
                          <a:cs typeface="Arial"/>
                        </a:rPr>
                        <a:t>PdM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01295" marR="90805" indent="-104139">
                        <a:lnSpc>
                          <a:spcPct val="114999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Riallineamento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800" spc="-265" dirty="0">
                          <a:latin typeface="Arial"/>
                          <a:cs typeface="Arial"/>
                        </a:rPr>
                        <a:t>PTOF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rispetto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triennio  </a:t>
                      </a:r>
                      <a:r>
                        <a:rPr sz="1800" spc="-55" dirty="0" smtClean="0">
                          <a:latin typeface="Arial"/>
                          <a:cs typeface="Arial"/>
                        </a:rPr>
                        <a:t>201</a:t>
                      </a:r>
                      <a:r>
                        <a:rPr lang="it-IT" sz="1800" spc="-55" dirty="0" err="1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800" spc="-55" dirty="0" smtClean="0">
                          <a:latin typeface="Arial"/>
                          <a:cs typeface="Arial"/>
                        </a:rPr>
                        <a:t>/1</a:t>
                      </a:r>
                      <a:r>
                        <a:rPr lang="it-IT" sz="1800" spc="-55" dirty="0" err="1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800" spc="-55" dirty="0" smtClean="0">
                          <a:latin typeface="Arial"/>
                          <a:cs typeface="Arial"/>
                        </a:rPr>
                        <a:t>-201</a:t>
                      </a:r>
                      <a:r>
                        <a:rPr lang="it-IT" sz="1800" spc="-55" dirty="0" err="1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800" spc="-5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lang="it-IT" sz="1800" spc="-55" dirty="0" smtClean="0">
                          <a:latin typeface="Arial"/>
                          <a:cs typeface="Arial"/>
                        </a:rPr>
                        <a:t>19</a:t>
                      </a:r>
                    </a:p>
                    <a:p>
                      <a:pPr marL="201295" marR="90805" indent="-104139">
                        <a:lnSpc>
                          <a:spcPct val="114999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lang="it-IT" sz="1800" spc="-55" baseline="0" dirty="0" smtClean="0">
                          <a:latin typeface="Arial"/>
                          <a:cs typeface="Arial"/>
                        </a:rPr>
                        <a:t>REDAZIONE PTOF 2019/20, 2021/22 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19075" marR="283845" indent="-219075">
                        <a:lnSpc>
                          <a:spcPct val="114999"/>
                        </a:lnSpc>
                        <a:spcBef>
                          <a:spcPts val="100"/>
                        </a:spcBef>
                        <a:buChar char="-"/>
                        <a:tabLst>
                          <a:tab pos="219075" algn="l"/>
                        </a:tabLst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8275" y="494030"/>
          <a:ext cx="8747125" cy="567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7125"/>
              </a:tblGrid>
              <a:tr h="6394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it-IT" sz="1800" b="1" spc="-114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ATTIVITA’ </a:t>
                      </a:r>
                      <a:r>
                        <a:rPr sz="1800" b="1" spc="-114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PREVISTE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</a:tr>
              <a:tr h="503872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0"/>
                        </a:spcBef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Compilare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Rav</a:t>
                      </a:r>
                      <a:endParaRPr sz="1800" dirty="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None/>
                      </a:pPr>
                      <a:endParaRPr sz="18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"/>
                        <a:buChar char="-"/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97790" marR="441959">
                        <a:lnSpc>
                          <a:spcPct val="114999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Compilare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il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Piano</a:t>
                      </a:r>
                      <a:r>
                        <a:rPr sz="1800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di  </a:t>
                      </a:r>
                      <a:r>
                        <a:rPr sz="1800" spc="-40" dirty="0" smtClean="0">
                          <a:latin typeface="Arial"/>
                          <a:cs typeface="Arial"/>
                        </a:rPr>
                        <a:t>Miglioramento</a:t>
                      </a:r>
                      <a:endParaRPr lang="it-IT" sz="1800" spc="-40" dirty="0" smtClean="0">
                        <a:latin typeface="Arial"/>
                        <a:cs typeface="Arial"/>
                      </a:endParaRPr>
                    </a:p>
                    <a:p>
                      <a:pPr marL="97790" marR="441959">
                        <a:lnSpc>
                          <a:spcPct val="114999"/>
                        </a:lnSpc>
                        <a:buChar char="-"/>
                        <a:tabLst>
                          <a:tab pos="218440" algn="l"/>
                        </a:tabLst>
                      </a:pPr>
                      <a:endParaRPr sz="18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-"/>
                      </a:pPr>
                      <a:endParaRPr sz="2350" dirty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Valutare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coerenza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tra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35" dirty="0">
                          <a:latin typeface="Arial"/>
                          <a:cs typeface="Arial"/>
                        </a:rPr>
                        <a:t>RAV,</a:t>
                      </a:r>
                      <a:r>
                        <a:rPr sz="1800" spc="-2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it-IT" sz="1800" spc="-2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 smtClean="0">
                          <a:latin typeface="Arial"/>
                          <a:cs typeface="Arial"/>
                        </a:rPr>
                        <a:t>PDM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65">
                          <a:latin typeface="Arial"/>
                          <a:cs typeface="Arial"/>
                        </a:rPr>
                        <a:t>PTOF</a:t>
                      </a:r>
                      <a:endParaRPr sz="1800" smtClean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650" smtClean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Adeguare 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65" dirty="0" smtClean="0">
                          <a:latin typeface="Arial"/>
                          <a:cs typeface="Arial"/>
                        </a:rPr>
                        <a:t>PTOF</a:t>
                      </a:r>
                      <a:r>
                        <a:rPr lang="it-IT" sz="1800" spc="-265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97790">
                        <a:lnSpc>
                          <a:spcPct val="100000"/>
                        </a:lnSpc>
                        <a:buChar char="-"/>
                        <a:tabLst>
                          <a:tab pos="218440" algn="l"/>
                        </a:tabLst>
                      </a:pPr>
                      <a:endParaRPr lang="it-IT" sz="1800" spc="-265" dirty="0" smtClean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Char char="-"/>
                        <a:tabLst>
                          <a:tab pos="218440" algn="l"/>
                        </a:tabLst>
                      </a:pPr>
                      <a:endParaRPr lang="it-IT" sz="1800" spc="-265" dirty="0" smtClean="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buChar char="-"/>
                        <a:tabLst>
                          <a:tab pos="218440" algn="l"/>
                        </a:tabLst>
                      </a:pPr>
                      <a:r>
                        <a:rPr lang="it-IT" sz="1800" spc="-265" dirty="0" err="1" smtClean="0">
                          <a:latin typeface="Arial"/>
                          <a:cs typeface="Arial"/>
                        </a:rPr>
                        <a:t>Redarre</a:t>
                      </a:r>
                      <a:r>
                        <a:rPr lang="it-IT" sz="1800" spc="-265" baseline="0" dirty="0" smtClean="0">
                          <a:latin typeface="Arial"/>
                          <a:cs typeface="Arial"/>
                        </a:rPr>
                        <a:t>  nuovo PTOF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168" y="832230"/>
            <a:ext cx="7837170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Alla luce delle indicazioni emerse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lang="it-IT" sz="1800" spc="-5" dirty="0" smtClean="0">
                <a:latin typeface="Arial"/>
                <a:cs typeface="Arial"/>
              </a:rPr>
              <a:t>si è </a:t>
            </a:r>
            <a:r>
              <a:rPr sz="1800" spc="-5" dirty="0" smtClean="0">
                <a:latin typeface="Arial"/>
                <a:cs typeface="Arial"/>
              </a:rPr>
              <a:t>acquisit</a:t>
            </a:r>
            <a:r>
              <a:rPr lang="it-IT" sz="1800" spc="-5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maggiore consapevolezza dell’importanza degli strumenti  </a:t>
            </a:r>
            <a:r>
              <a:rPr sz="1800" spc="-80" dirty="0">
                <a:latin typeface="Arial"/>
                <a:cs typeface="Arial"/>
              </a:rPr>
              <a:t>RAV, </a:t>
            </a:r>
            <a:r>
              <a:rPr sz="1800" spc="-5" dirty="0">
                <a:latin typeface="Arial"/>
                <a:cs typeface="Arial"/>
              </a:rPr>
              <a:t>PdM e PTOF per il</a:t>
            </a:r>
            <a:r>
              <a:rPr sz="1800" spc="-5" dirty="0" smtClean="0">
                <a:latin typeface="Arial"/>
                <a:cs typeface="Arial"/>
              </a:rPr>
              <a:t>  </a:t>
            </a:r>
            <a:r>
              <a:rPr sz="1800" spc="-5" dirty="0">
                <a:latin typeface="Arial"/>
                <a:cs typeface="Arial"/>
              </a:rPr>
              <a:t>lavoro </a:t>
            </a:r>
            <a:r>
              <a:rPr sz="1800" spc="-5" dirty="0" smtClean="0">
                <a:latin typeface="Arial"/>
                <a:cs typeface="Arial"/>
              </a:rPr>
              <a:t>d</a:t>
            </a:r>
            <a:r>
              <a:rPr lang="it-IT" sz="1800" spc="-5" dirty="0" smtClean="0">
                <a:latin typeface="Arial"/>
                <a:cs typeface="Arial"/>
              </a:rPr>
              <a:t>egli </a:t>
            </a:r>
            <a:r>
              <a:rPr sz="1800" spc="-5" dirty="0" smtClean="0">
                <a:latin typeface="Arial"/>
                <a:cs typeface="Arial"/>
              </a:rPr>
              <a:t>insegnanti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La compilazione dei documenti non è solo un impegno burocratico, ma  l’occasione per una riflessione sul contesto e le risorse </a:t>
            </a:r>
            <a:r>
              <a:rPr sz="1800" dirty="0">
                <a:latin typeface="Arial"/>
                <a:cs typeface="Arial"/>
              </a:rPr>
              <a:t>del </a:t>
            </a:r>
            <a:r>
              <a:rPr sz="1800" spc="-25" dirty="0">
                <a:latin typeface="Arial"/>
                <a:cs typeface="Arial"/>
              </a:rPr>
              <a:t>Territorio </a:t>
            </a:r>
            <a:r>
              <a:rPr sz="1800" spc="-5" dirty="0">
                <a:latin typeface="Arial"/>
                <a:cs typeface="Arial"/>
              </a:rPr>
              <a:t>in cui   operiamo. Focalizzare l’attenzione sui punti </a:t>
            </a:r>
            <a:r>
              <a:rPr sz="1800" dirty="0">
                <a:latin typeface="Arial"/>
                <a:cs typeface="Arial"/>
              </a:rPr>
              <a:t>forti </a:t>
            </a:r>
            <a:r>
              <a:rPr sz="1800" spc="-5" dirty="0">
                <a:latin typeface="Arial"/>
                <a:cs typeface="Arial"/>
              </a:rPr>
              <a:t>e deboli permette </a:t>
            </a:r>
            <a:r>
              <a:rPr sz="1800" spc="-10" dirty="0">
                <a:latin typeface="Arial"/>
                <a:cs typeface="Arial"/>
              </a:rPr>
              <a:t>di  </a:t>
            </a:r>
            <a:r>
              <a:rPr sz="1800" spc="-5" dirty="0">
                <a:latin typeface="Arial"/>
                <a:cs typeface="Arial"/>
              </a:rPr>
              <a:t>individuare strategie operative </a:t>
            </a:r>
            <a:r>
              <a:rPr sz="1800" dirty="0">
                <a:latin typeface="Arial"/>
                <a:cs typeface="Arial"/>
              </a:rPr>
              <a:t>atte </a:t>
            </a:r>
            <a:r>
              <a:rPr sz="1800" spc="-5" dirty="0">
                <a:latin typeface="Arial"/>
                <a:cs typeface="Arial"/>
              </a:rPr>
              <a:t>a migliorare concretamente la situazione  della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scuola.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7514" y="1557400"/>
            <a:ext cx="5295886" cy="143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7675" y="0"/>
            <a:ext cx="2857500" cy="162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0168" y="2574798"/>
            <a:ext cx="11328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75" dirty="0">
                <a:solidFill>
                  <a:srgbClr val="00AF50"/>
                </a:solidFill>
              </a:rPr>
              <a:t>R</a:t>
            </a:r>
            <a:r>
              <a:rPr sz="4400" spc="-254" dirty="0">
                <a:solidFill>
                  <a:srgbClr val="00AF50"/>
                </a:solidFill>
              </a:rPr>
              <a:t>A</a:t>
            </a:r>
            <a:r>
              <a:rPr sz="4400" spc="-60" dirty="0">
                <a:solidFill>
                  <a:srgbClr val="00AF50"/>
                </a:solidFill>
              </a:rPr>
              <a:t>V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410969" y="3318128"/>
            <a:ext cx="572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75" dirty="0">
                <a:solidFill>
                  <a:srgbClr val="006FC0"/>
                </a:solidFill>
                <a:latin typeface="Arial"/>
                <a:cs typeface="Arial"/>
              </a:rPr>
              <a:t>Piano </a:t>
            </a:r>
            <a:r>
              <a:rPr sz="4000" b="1" spc="60" dirty="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sz="4000" b="1" spc="2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4000" b="1" spc="60" dirty="0">
                <a:solidFill>
                  <a:srgbClr val="006FC0"/>
                </a:solidFill>
                <a:latin typeface="Arial"/>
                <a:cs typeface="Arial"/>
              </a:rPr>
              <a:t>Miglioramento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3195" y="4117035"/>
            <a:ext cx="3814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CALENDARIO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DEGLI</a:t>
            </a:r>
            <a:r>
              <a:rPr sz="1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IMPEGNI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FUNZIONALI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ALL’INSEGNAMENTO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5679" y="4742179"/>
            <a:ext cx="1786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Art.29 </a:t>
            </a:r>
            <a:r>
              <a:rPr sz="1200" b="1" spc="-5" dirty="0">
                <a:latin typeface="Arial"/>
                <a:cs typeface="Arial"/>
              </a:rPr>
              <a:t>del CCNL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2006-09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0895" y="5082285"/>
            <a:ext cx="4058285" cy="64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MACROAREE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FUNZIONI </a:t>
            </a:r>
            <a:r>
              <a:rPr sz="2000" b="1" spc="-70" dirty="0">
                <a:solidFill>
                  <a:srgbClr val="006FC0"/>
                </a:solidFill>
                <a:latin typeface="Arial"/>
                <a:cs typeface="Arial"/>
              </a:rPr>
              <a:t>STRUMENTALI </a:t>
            </a:r>
            <a:r>
              <a:rPr sz="2000" b="1" spc="-250" dirty="0">
                <a:solidFill>
                  <a:srgbClr val="006FC0"/>
                </a:solidFill>
                <a:latin typeface="Arial"/>
                <a:cs typeface="Arial"/>
              </a:rPr>
              <a:t>E</a:t>
            </a:r>
            <a:r>
              <a:rPr sz="2000" b="1" spc="-1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006FC0"/>
                </a:solidFill>
                <a:latin typeface="Arial"/>
                <a:cs typeface="Arial"/>
              </a:rPr>
              <a:t>STAFF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6703" y="5797296"/>
            <a:ext cx="1985772" cy="795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9347" y="5797296"/>
            <a:ext cx="784860" cy="795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56203" y="5930900"/>
            <a:ext cx="13690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CA1BE"/>
                </a:solidFill>
                <a:latin typeface="Arial"/>
                <a:cs typeface="Arial"/>
              </a:rPr>
              <a:t>P</a:t>
            </a:r>
            <a:r>
              <a:rPr sz="4000" b="1" spc="-85" dirty="0">
                <a:solidFill>
                  <a:srgbClr val="2CA1BE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2CA1BE"/>
                </a:solidFill>
                <a:latin typeface="Arial"/>
                <a:cs typeface="Arial"/>
              </a:rPr>
              <a:t>OF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406395"/>
            <a:ext cx="1048512" cy="1034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120" y="2406395"/>
            <a:ext cx="993647" cy="1034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441" y="2717038"/>
            <a:ext cx="163296" cy="4589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823" y="3127248"/>
            <a:ext cx="1199388" cy="1034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19" y="3127248"/>
            <a:ext cx="993647" cy="1034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0213" y="3429253"/>
            <a:ext cx="279120" cy="466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7675" y="3931920"/>
            <a:ext cx="1199388" cy="1034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6672" y="3931920"/>
            <a:ext cx="993647" cy="1034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67891" y="4234053"/>
            <a:ext cx="273557" cy="4735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7004" y="4887467"/>
            <a:ext cx="1199388" cy="1034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6000" y="4887467"/>
            <a:ext cx="993648" cy="1034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75789" y="5198364"/>
            <a:ext cx="315594" cy="4589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57855" y="5679947"/>
            <a:ext cx="1199388" cy="10347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06851" y="5679947"/>
            <a:ext cx="993648" cy="10347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08579" y="5990501"/>
            <a:ext cx="274955" cy="465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16012" y="981138"/>
            <a:ext cx="6840855" cy="462280"/>
          </a:xfrm>
          <a:prstGeom prst="rect">
            <a:avLst/>
          </a:prstGeom>
          <a:solidFill>
            <a:srgbClr val="FADFD1"/>
          </a:solidFill>
          <a:ln w="9525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2000" b="1" spc="55" dirty="0">
                <a:latin typeface="Trebuchet MS"/>
                <a:cs typeface="Trebuchet MS"/>
              </a:rPr>
              <a:t>IN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30" dirty="0">
                <a:latin typeface="Trebuchet MS"/>
                <a:cs typeface="Trebuchet MS"/>
              </a:rPr>
              <a:t>COERENZA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30" dirty="0">
                <a:latin typeface="Trebuchet MS"/>
                <a:cs typeface="Trebuchet MS"/>
              </a:rPr>
              <a:t>CON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LE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400" b="1" spc="35" dirty="0">
                <a:latin typeface="Trebuchet MS"/>
                <a:cs typeface="Trebuchet MS"/>
              </a:rPr>
              <a:t>PRIORITÀ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000" b="1" spc="15" dirty="0">
                <a:latin typeface="Trebuchet MS"/>
                <a:cs typeface="Trebuchet MS"/>
              </a:rPr>
              <a:t>INDICATE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25" dirty="0">
                <a:latin typeface="Trebuchet MS"/>
                <a:cs typeface="Trebuchet MS"/>
              </a:rPr>
              <a:t>NEL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400" b="1" spc="50" dirty="0">
                <a:latin typeface="Trebuchet MS"/>
                <a:cs typeface="Trebuchet MS"/>
              </a:rPr>
              <a:t>RAV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5650" y="4149725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725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76375" y="41497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375" y="5013325"/>
            <a:ext cx="719455" cy="0"/>
          </a:xfrm>
          <a:custGeom>
            <a:avLst/>
            <a:gdLst/>
            <a:ahLst/>
            <a:cxnLst/>
            <a:rect l="l" t="t" r="r" b="b"/>
            <a:pathLst>
              <a:path w="719455">
                <a:moveTo>
                  <a:pt x="0" y="0"/>
                </a:moveTo>
                <a:lnTo>
                  <a:pt x="719201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95576" y="5013325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60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95576" y="5876925"/>
            <a:ext cx="720725" cy="0"/>
          </a:xfrm>
          <a:custGeom>
            <a:avLst/>
            <a:gdLst/>
            <a:ahLst/>
            <a:cxnLst/>
            <a:rect l="l" t="t" r="r" b="b"/>
            <a:pathLst>
              <a:path w="720725">
                <a:moveTo>
                  <a:pt x="0" y="0"/>
                </a:moveTo>
                <a:lnTo>
                  <a:pt x="720725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6301" y="5876925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825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650" y="3284601"/>
            <a:ext cx="0" cy="865505"/>
          </a:xfrm>
          <a:custGeom>
            <a:avLst/>
            <a:gdLst/>
            <a:ahLst/>
            <a:cxnLst/>
            <a:rect l="l" t="t" r="r" b="b"/>
            <a:pathLst>
              <a:path h="865504">
                <a:moveTo>
                  <a:pt x="0" y="0"/>
                </a:moveTo>
                <a:lnTo>
                  <a:pt x="0" y="865124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9387" y="3284601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262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08625" y="5994400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0"/>
                </a:moveTo>
                <a:lnTo>
                  <a:pt x="0" y="863599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08625" y="6021387"/>
            <a:ext cx="1656080" cy="0"/>
          </a:xfrm>
          <a:custGeom>
            <a:avLst/>
            <a:gdLst/>
            <a:ahLst/>
            <a:cxnLst/>
            <a:rect l="l" t="t" r="r" b="b"/>
            <a:pathLst>
              <a:path w="1656079">
                <a:moveTo>
                  <a:pt x="0" y="0"/>
                </a:moveTo>
                <a:lnTo>
                  <a:pt x="1655826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64451" y="5445125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262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64451" y="544512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28051" y="4436998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825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96251" y="4941823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59851" y="3933825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174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770121" y="52197"/>
            <a:ext cx="12211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a.s.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201</a:t>
            </a:r>
            <a:r>
              <a:rPr lang="it-IT" sz="1400" b="1" spc="-5" dirty="0" err="1" smtClean="0">
                <a:latin typeface="Arial"/>
                <a:cs typeface="Arial"/>
              </a:rPr>
              <a:t>8</a:t>
            </a:r>
            <a:r>
              <a:rPr sz="1400" b="1" spc="-5" dirty="0" smtClean="0">
                <a:latin typeface="Arial"/>
                <a:cs typeface="Arial"/>
              </a:rPr>
              <a:t>-201</a:t>
            </a:r>
            <a:r>
              <a:rPr lang="it-IT" sz="1400" b="1" spc="-5" dirty="0" err="1" smtClean="0">
                <a:latin typeface="Arial"/>
                <a:cs typeface="Arial"/>
              </a:rPr>
              <a:t>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596251" y="4941823"/>
            <a:ext cx="0" cy="503555"/>
          </a:xfrm>
          <a:custGeom>
            <a:avLst/>
            <a:gdLst/>
            <a:ahLst/>
            <a:cxnLst/>
            <a:rect l="l" t="t" r="r" b="b"/>
            <a:pathLst>
              <a:path h="503554">
                <a:moveTo>
                  <a:pt x="0" y="0"/>
                </a:moveTo>
                <a:lnTo>
                  <a:pt x="0" y="50330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28051" y="443699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800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59851" y="3933825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324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93175" y="3429000"/>
            <a:ext cx="0" cy="504825"/>
          </a:xfrm>
          <a:custGeom>
            <a:avLst/>
            <a:gdLst/>
            <a:ahLst/>
            <a:cxnLst/>
            <a:rect l="l" t="t" r="r" b="b"/>
            <a:pathLst>
              <a:path h="504825">
                <a:moveTo>
                  <a:pt x="0" y="0"/>
                </a:moveTo>
                <a:lnTo>
                  <a:pt x="0" y="504825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93175" y="3429000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825" y="0"/>
                </a:lnTo>
              </a:path>
            </a:pathLst>
          </a:custGeom>
          <a:ln w="9525">
            <a:solidFill>
              <a:srgbClr val="2CA1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59250" y="2485389"/>
            <a:ext cx="76200" cy="2484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675" y="385063"/>
            <a:ext cx="6419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u="heavy" spc="-105" dirty="0">
                <a:uFill>
                  <a:solidFill>
                    <a:srgbClr val="FF0000"/>
                  </a:solidFill>
                </a:uFill>
              </a:rPr>
              <a:t>MACROAREE, </a:t>
            </a:r>
            <a:r>
              <a:rPr sz="2200" u="heavy" spc="-15" dirty="0">
                <a:uFill>
                  <a:solidFill>
                    <a:srgbClr val="FF0000"/>
                  </a:solidFill>
                </a:uFill>
              </a:rPr>
              <a:t>FUNZIONI </a:t>
            </a:r>
            <a:r>
              <a:rPr sz="2200" u="heavy" spc="-80" dirty="0">
                <a:uFill>
                  <a:solidFill>
                    <a:srgbClr val="FF0000"/>
                  </a:solidFill>
                </a:uFill>
              </a:rPr>
              <a:t>STRUMENTALI </a:t>
            </a:r>
            <a:r>
              <a:rPr sz="2200" u="heavy" spc="-280" dirty="0" smtClean="0">
                <a:uFill>
                  <a:solidFill>
                    <a:srgbClr val="FF0000"/>
                  </a:solidFill>
                </a:uFill>
              </a:rPr>
              <a:t>E</a:t>
            </a:r>
            <a:r>
              <a:rPr lang="it-IT" sz="2200" u="heavy" spc="-280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u="heavy" spc="-254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2200" u="heavy" spc="-125" dirty="0">
                <a:uFill>
                  <a:solidFill>
                    <a:srgbClr val="FF0000"/>
                  </a:solidFill>
                </a:uFill>
              </a:rPr>
              <a:t>STAFF</a:t>
            </a:r>
            <a:r>
              <a:rPr sz="2200" u="heavy" spc="105" dirty="0">
                <a:uFill>
                  <a:solidFill>
                    <a:srgbClr val="FF0000"/>
                  </a:solidFill>
                </a:uFill>
              </a:rPr>
              <a:t> </a:t>
            </a:r>
            <a:endParaRPr sz="2200" dirty="0"/>
          </a:p>
        </p:txBody>
      </p:sp>
      <p:sp>
        <p:nvSpPr>
          <p:cNvPr id="3" name="object 3"/>
          <p:cNvSpPr/>
          <p:nvPr/>
        </p:nvSpPr>
        <p:spPr>
          <a:xfrm>
            <a:off x="1476375" y="981075"/>
            <a:ext cx="2146300" cy="701040"/>
          </a:xfrm>
          <a:custGeom>
            <a:avLst/>
            <a:gdLst/>
            <a:ahLst/>
            <a:cxnLst/>
            <a:rect l="l" t="t" r="r" b="b"/>
            <a:pathLst>
              <a:path w="2146300" h="701039">
                <a:moveTo>
                  <a:pt x="0" y="701039"/>
                </a:moveTo>
                <a:lnTo>
                  <a:pt x="2146300" y="701039"/>
                </a:lnTo>
                <a:lnTo>
                  <a:pt x="2146300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95400" y="1066800"/>
          <a:ext cx="7315199" cy="4876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361"/>
                <a:gridCol w="2633500"/>
                <a:gridCol w="2248338"/>
              </a:tblGrid>
              <a:tr h="841406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600" b="1" spc="-85" dirty="0">
                          <a:latin typeface="Trebuchet MS"/>
                          <a:cs typeface="Trebuchet MS"/>
                        </a:rPr>
                        <a:t>MACROAREA</a:t>
                      </a:r>
                      <a:endParaRPr sz="2600" dirty="0">
                        <a:latin typeface="Trebuchet MS"/>
                        <a:cs typeface="Trebuchet MS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90" dirty="0">
                          <a:latin typeface="Trebuchet MS"/>
                          <a:cs typeface="Trebuchet MS"/>
                        </a:rPr>
                        <a:t>FUNZIONE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2000" b="1" spc="-120" dirty="0">
                          <a:latin typeface="Trebuchet MS"/>
                          <a:cs typeface="Trebuchet MS"/>
                        </a:rPr>
                        <a:t>STRUMENTALE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210" dirty="0">
                          <a:latin typeface="Trebuchet MS"/>
                          <a:cs typeface="Trebuchet MS"/>
                        </a:rPr>
                        <a:t>STAFF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378366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80" dirty="0">
                          <a:latin typeface="Arial"/>
                          <a:cs typeface="Arial"/>
                        </a:rPr>
                        <a:t>IDENTITÀ</a:t>
                      </a:r>
                      <a:r>
                        <a:rPr sz="18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0" dirty="0">
                          <a:latin typeface="Arial"/>
                          <a:cs typeface="Arial"/>
                        </a:rPr>
                        <a:t>D’ISTITUTO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0" dirty="0">
                          <a:latin typeface="Trebuchet MS"/>
                          <a:cs typeface="Trebuchet MS"/>
                        </a:rPr>
                        <a:t>IDENTITÀ</a:t>
                      </a:r>
                      <a:r>
                        <a:rPr sz="1600" b="1" spc="-1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50" dirty="0">
                          <a:latin typeface="Arial"/>
                          <a:cs typeface="Arial"/>
                        </a:rPr>
                        <a:t>D’ISTITUTO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7495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85" dirty="0" smtClean="0">
                          <a:latin typeface="Trebuchet MS"/>
                          <a:cs typeface="Trebuchet MS"/>
                        </a:rPr>
                        <a:t>INCLUSIONE</a:t>
                      </a:r>
                      <a:r>
                        <a:rPr sz="1800" b="1" spc="-155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 smtClean="0">
                          <a:latin typeface="Trebuchet MS"/>
                          <a:cs typeface="Trebuchet MS"/>
                        </a:rPr>
                        <a:t>E</a:t>
                      </a:r>
                      <a:endParaRPr sz="1800" dirty="0" smtClean="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95" dirty="0" smtClean="0">
                          <a:latin typeface="Trebuchet MS"/>
                          <a:cs typeface="Trebuchet MS"/>
                        </a:rPr>
                        <a:t>DIFFERENZIAZIONE</a:t>
                      </a:r>
                      <a:endParaRPr sz="1800" dirty="0" smtClean="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800" dirty="0" smtClean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95" dirty="0" smtClean="0">
                          <a:latin typeface="Trebuchet MS"/>
                          <a:cs typeface="Trebuchet MS"/>
                        </a:rPr>
                        <a:t>ACCOGLIENZA</a:t>
                      </a:r>
                      <a:r>
                        <a:rPr sz="1800" b="1" spc="-195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0" dirty="0" smtClean="0">
                          <a:latin typeface="Trebuchet MS"/>
                          <a:cs typeface="Trebuchet MS"/>
                        </a:rPr>
                        <a:t>-</a:t>
                      </a:r>
                      <a:endParaRPr sz="1800" dirty="0" smtClean="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14" dirty="0" smtClean="0">
                          <a:latin typeface="Trebuchet MS"/>
                          <a:cs typeface="Trebuchet MS"/>
                        </a:rPr>
                        <a:t>INTERCULTURA</a:t>
                      </a:r>
                      <a:endParaRPr sz="1800" dirty="0" smtClean="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 indent="-9144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-"/>
                        <a:tabLst>
                          <a:tab pos="167005" algn="l"/>
                        </a:tabLst>
                      </a:pPr>
                      <a:r>
                        <a:rPr sz="1600" b="1" spc="-75" dirty="0" smtClean="0">
                          <a:latin typeface="Trebuchet MS"/>
                          <a:cs typeface="Trebuchet MS"/>
                        </a:rPr>
                        <a:t>BES</a:t>
                      </a:r>
                      <a:endParaRPr sz="1600" dirty="0" smtClean="0">
                        <a:latin typeface="Trebuchet MS"/>
                        <a:cs typeface="Trebuchet MS"/>
                      </a:endParaRPr>
                    </a:p>
                    <a:p>
                      <a:pPr marL="166370" indent="-91440">
                        <a:lnSpc>
                          <a:spcPct val="100000"/>
                        </a:lnSpc>
                        <a:spcBef>
                          <a:spcPts val="250"/>
                        </a:spcBef>
                        <a:buChar char="-"/>
                        <a:tabLst>
                          <a:tab pos="167005" algn="l"/>
                        </a:tabLst>
                      </a:pPr>
                      <a:r>
                        <a:rPr sz="1600" b="1" spc="-50" dirty="0" smtClean="0">
                          <a:latin typeface="Trebuchet MS"/>
                          <a:cs typeface="Trebuchet MS"/>
                        </a:rPr>
                        <a:t>HANDICAP</a:t>
                      </a:r>
                      <a:endParaRPr sz="1600" dirty="0" smtClean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4653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it-IT" sz="1800" dirty="0" smtClean="0">
                          <a:latin typeface="Trebuchet MS"/>
                          <a:cs typeface="Trebuchet MS"/>
                        </a:rPr>
                        <a:t>FORMAZIONE</a:t>
                      </a:r>
                      <a:r>
                        <a:rPr lang="it-IT" sz="1800" baseline="0" dirty="0" smtClean="0">
                          <a:latin typeface="Trebuchet MS"/>
                          <a:cs typeface="Trebuchet MS"/>
                        </a:rPr>
                        <a:t> PROGETTAZIONE E VALUTAZIONE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65" dirty="0" smtClean="0">
                          <a:latin typeface="Trebuchet MS"/>
                          <a:cs typeface="Trebuchet MS"/>
                        </a:rPr>
                        <a:t>FORMAZIONE</a:t>
                      </a:r>
                      <a:r>
                        <a:rPr sz="1600" b="1" spc="-15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110" dirty="0" smtClean="0">
                          <a:latin typeface="Trebuchet MS"/>
                          <a:cs typeface="Trebuchet MS"/>
                        </a:rPr>
                        <a:t>-</a:t>
                      </a:r>
                      <a:endParaRPr sz="1600" dirty="0" smtClean="0">
                        <a:latin typeface="Trebuchet MS"/>
                        <a:cs typeface="Trebuchet MS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it-IT" sz="1600" b="1" spc="-50" dirty="0" smtClean="0">
                          <a:latin typeface="Trebuchet MS"/>
                          <a:cs typeface="Trebuchet MS"/>
                        </a:rPr>
                        <a:t>VALUTAZIONE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6370" indent="-91440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-"/>
                        <a:tabLst>
                          <a:tab pos="167005" algn="l"/>
                        </a:tabLst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488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00" dirty="0" smtClean="0">
                          <a:latin typeface="Trebuchet MS"/>
                          <a:cs typeface="Trebuchet MS"/>
                        </a:rPr>
                        <a:t>CONTINUITÀ</a:t>
                      </a:r>
                      <a:r>
                        <a:rPr lang="it-IT" sz="1800" b="1" spc="-100" baseline="0" dirty="0" smtClean="0">
                          <a:latin typeface="Trebuchet MS"/>
                          <a:cs typeface="Trebuchet MS"/>
                        </a:rPr>
                        <a:t> ORIENTAMENTO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it-IT" sz="1600" b="1" spc="-90" dirty="0" smtClean="0">
                          <a:latin typeface="Trebuchet MS"/>
                          <a:cs typeface="Trebuchet MS"/>
                        </a:rPr>
                        <a:t>CONTINUIT</a:t>
                      </a:r>
                      <a:r>
                        <a:rPr sz="1600" b="1" spc="-100" dirty="0" smtClean="0"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lang="it-IT" sz="1600" b="1" spc="-90" dirty="0" smtClean="0">
                          <a:latin typeface="Trebuchet MS"/>
                          <a:cs typeface="Trebuchet MS"/>
                        </a:rPr>
                        <a:t> ORIENTAMENTO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indent="-78105">
                        <a:lnSpc>
                          <a:spcPct val="100000"/>
                        </a:lnSpc>
                        <a:spcBef>
                          <a:spcPts val="55"/>
                        </a:spcBef>
                        <a:buChar char="-"/>
                        <a:tabLst>
                          <a:tab pos="207010" algn="l"/>
                        </a:tabLst>
                      </a:pPr>
                      <a:r>
                        <a:rPr sz="1400" b="1" spc="-75" dirty="0">
                          <a:latin typeface="Trebuchet MS"/>
                          <a:cs typeface="Trebuchet MS"/>
                        </a:rPr>
                        <a:t>CONTINUITÀ</a:t>
                      </a:r>
                      <a:r>
                        <a:rPr sz="1400" b="1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1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(docente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scuola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dell'infanzia)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66370" indent="-91440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-"/>
                        <a:tabLst>
                          <a:tab pos="167005" algn="l"/>
                        </a:tabLst>
                      </a:pPr>
                      <a:r>
                        <a:rPr sz="1400" b="1" spc="-80" dirty="0">
                          <a:latin typeface="Trebuchet MS"/>
                          <a:cs typeface="Trebuchet MS"/>
                        </a:rPr>
                        <a:t>CONTINUITÀ</a:t>
                      </a:r>
                      <a:r>
                        <a:rPr sz="1400" b="1" spc="-1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2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(docente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scuola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primaria)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53035" marR="474980" indent="-78105">
                        <a:lnSpc>
                          <a:spcPts val="1930"/>
                        </a:lnSpc>
                        <a:spcBef>
                          <a:spcPts val="95"/>
                        </a:spcBef>
                        <a:buChar char="-"/>
                        <a:tabLst>
                          <a:tab pos="167005" algn="l"/>
                        </a:tabLst>
                      </a:pPr>
                      <a:r>
                        <a:rPr sz="1400" b="1" spc="-75" dirty="0">
                          <a:latin typeface="Trebuchet MS"/>
                          <a:cs typeface="Trebuchet MS"/>
                        </a:rPr>
                        <a:t>CONTINUITÀ </a:t>
                      </a:r>
                      <a:r>
                        <a:rPr sz="1400" b="1" spc="-100" dirty="0"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b="1" spc="-65" dirty="0">
                          <a:latin typeface="Trebuchet MS"/>
                          <a:cs typeface="Trebuchet MS"/>
                        </a:rPr>
                        <a:t>ORIENTAMENTO</a:t>
                      </a:r>
                      <a:r>
                        <a:rPr sz="1400" b="1" spc="-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10" dirty="0">
                          <a:latin typeface="Trebuchet MS"/>
                          <a:cs typeface="Trebuchet MS"/>
                        </a:rPr>
                        <a:t>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(docente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scuola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sec.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1°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grado)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297</Words>
  <Application>Microsoft Office PowerPoint</Application>
  <PresentationFormat>Presentazione su schermo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Office Theme</vt:lpstr>
      <vt:lpstr>Rav-Pdm-Ptof</vt:lpstr>
      <vt:lpstr>Diapositiva 2</vt:lpstr>
      <vt:lpstr>Diapositiva 3</vt:lpstr>
      <vt:lpstr>Diapositiva 4</vt:lpstr>
      <vt:lpstr>RAV</vt:lpstr>
      <vt:lpstr>MACROAREE, FUNZIONI STRUMENTALI E  STAFF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</dc:creator>
  <cp:lastModifiedBy>Giuseppe Di Bari</cp:lastModifiedBy>
  <cp:revision>5</cp:revision>
  <dcterms:created xsi:type="dcterms:W3CDTF">2018-10-08T11:29:57Z</dcterms:created>
  <dcterms:modified xsi:type="dcterms:W3CDTF">2018-10-08T11:51:58Z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2018-10-08T00:00:00Z</vt:filetime>
  </property>
</Properties>
</file>